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33"/>
  </p:notesMasterIdLst>
  <p:handoutMasterIdLst>
    <p:handoutMasterId r:id="rId34"/>
  </p:handoutMasterIdLst>
  <p:sldIdLst>
    <p:sldId id="265" r:id="rId3"/>
    <p:sldId id="257" r:id="rId4"/>
    <p:sldId id="264" r:id="rId5"/>
    <p:sldId id="262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3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63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0" autoAdjust="0"/>
    <p:restoredTop sz="94672" autoAdjust="0"/>
  </p:normalViewPr>
  <p:slideViewPr>
    <p:cSldViewPr snapToGrid="0" snapToObjects="1" showGuides="1">
      <p:cViewPr varScale="1">
        <p:scale>
          <a:sx n="144" d="100"/>
          <a:sy n="144" d="100"/>
        </p:scale>
        <p:origin x="672" y="120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4/14/2021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4/14/2021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Редактируемый элемент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Город и год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 smtClean="0"/>
              <a:t>Имя и контактные данные автора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 smtClean="0"/>
              <a:t>Название презентации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 smtClean="0"/>
              <a:t>Имя и контактные данные автора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 smtClean="0"/>
              <a:t>Место для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Спасибо за внимание!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Контактные данные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1673862"/>
            <a:ext cx="6400800" cy="705749"/>
          </a:xfrm>
        </p:spPr>
        <p:txBody>
          <a:bodyPr>
            <a:normAutofit fontScale="90000"/>
          </a:bodyPr>
          <a:lstStyle/>
          <a:p>
            <a:r>
              <a:rPr lang="ru-RU" sz="4000" dirty="0" smtClean="0"/>
              <a:t>Датчик протечки и влажности</a:t>
            </a:r>
            <a:endParaRPr lang="en-US" sz="4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146313" y="2551042"/>
            <a:ext cx="6626087" cy="189506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К41102с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Казак Сергей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Сергеевич</a:t>
            </a:r>
          </a:p>
          <a:p>
            <a:pPr algn="l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Проверил: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Капитонов Александр Александрович,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кандидат технических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наук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г. Санкт-Петербург 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2021   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/>
              <a:t>E</a:t>
            </a:r>
            <a:r>
              <a:rPr lang="nl-NL" dirty="0" smtClean="0"/>
              <a:t>-mail@corp.</a:t>
            </a:r>
            <a:r>
              <a:rPr lang="en-US" dirty="0" err="1" smtClean="0"/>
              <a:t>ifmo.ru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  <p:pic>
        <p:nvPicPr>
          <p:cNvPr id="7" name="Рисунок 6" descr="https://arduinomaster.ru/wp-content/uploads/2018/01/nano3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0" t="1211" r="9350" b="4999"/>
          <a:stretch/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84132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half" idx="1"/>
          </p:nvPr>
        </p:nvSpPr>
        <p:spPr>
          <a:xfrm>
            <a:off x="1814513" y="1547813"/>
            <a:ext cx="6472237" cy="3595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00CC"/>
                </a:solidFill>
              </a:rPr>
              <a:t>Характеристики:</a:t>
            </a:r>
          </a:p>
          <a:p>
            <a:pPr lvl="0"/>
            <a:r>
              <a:rPr lang="ru-RU" dirty="0">
                <a:solidFill>
                  <a:srgbClr val="0000CC"/>
                </a:solidFill>
              </a:rPr>
              <a:t>Рабочее напряжение: 3 - 6 В</a:t>
            </a:r>
          </a:p>
          <a:p>
            <a:pPr lvl="0"/>
            <a:r>
              <a:rPr lang="ru-RU" dirty="0">
                <a:solidFill>
                  <a:srgbClr val="0000CC"/>
                </a:solidFill>
              </a:rPr>
              <a:t>Поддержка </a:t>
            </a:r>
            <a:r>
              <a:rPr lang="ru-RU" dirty="0" err="1">
                <a:solidFill>
                  <a:srgbClr val="0000CC"/>
                </a:solidFill>
              </a:rPr>
              <a:t>Bluetooth</a:t>
            </a:r>
            <a:r>
              <a:rPr lang="ru-RU" dirty="0">
                <a:solidFill>
                  <a:srgbClr val="0000CC"/>
                </a:solidFill>
              </a:rPr>
              <a:t> 4.2</a:t>
            </a:r>
          </a:p>
          <a:p>
            <a:pPr lvl="0"/>
            <a:r>
              <a:rPr lang="ru-RU" dirty="0">
                <a:solidFill>
                  <a:srgbClr val="0000CC"/>
                </a:solidFill>
              </a:rPr>
              <a:t>Чувствительность приема: -96 </a:t>
            </a:r>
            <a:r>
              <a:rPr lang="ru-RU" dirty="0" err="1">
                <a:solidFill>
                  <a:srgbClr val="0000CC"/>
                </a:solidFill>
              </a:rPr>
              <a:t>dBm</a:t>
            </a:r>
            <a:r>
              <a:rPr lang="ru-RU" dirty="0">
                <a:solidFill>
                  <a:srgbClr val="0000CC"/>
                </a:solidFill>
              </a:rPr>
              <a:t> </a:t>
            </a:r>
          </a:p>
          <a:p>
            <a:pPr lvl="0"/>
            <a:r>
              <a:rPr lang="ru-RU" dirty="0">
                <a:solidFill>
                  <a:srgbClr val="0000CC"/>
                </a:solidFill>
              </a:rPr>
              <a:t>Мощность приема: 5.1 мА</a:t>
            </a:r>
          </a:p>
          <a:p>
            <a:pPr lvl="0"/>
            <a:r>
              <a:rPr lang="ru-RU" dirty="0">
                <a:solidFill>
                  <a:srgbClr val="0000CC"/>
                </a:solidFill>
              </a:rPr>
              <a:t>Мощность передачи: 4.5 мА</a:t>
            </a:r>
          </a:p>
          <a:p>
            <a:pPr lvl="0"/>
            <a:r>
              <a:rPr lang="ru-RU" dirty="0">
                <a:solidFill>
                  <a:srgbClr val="0000CC"/>
                </a:solidFill>
              </a:rPr>
              <a:t>Интерфейсы</a:t>
            </a:r>
            <a:r>
              <a:rPr lang="en-US" dirty="0">
                <a:solidFill>
                  <a:srgbClr val="0000CC"/>
                </a:solidFill>
              </a:rPr>
              <a:t>: SPI, I2C, ADC, UART, PWM, GPIO</a:t>
            </a:r>
            <a:endParaRPr lang="ru-RU" dirty="0">
              <a:solidFill>
                <a:srgbClr val="0000CC"/>
              </a:solidFill>
            </a:endParaRPr>
          </a:p>
          <a:p>
            <a:pPr lvl="0"/>
            <a:r>
              <a:rPr lang="ru-RU" dirty="0">
                <a:solidFill>
                  <a:srgbClr val="0000CC"/>
                </a:solidFill>
              </a:rPr>
              <a:t>Рабочая температура: -40 - 125 ℃</a:t>
            </a:r>
          </a:p>
          <a:p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rgbClr val="0000CC"/>
                </a:solidFill>
              </a:rPr>
              <a:t>Bluetooth</a:t>
            </a:r>
            <a:r>
              <a:rPr lang="ru-RU" dirty="0">
                <a:solidFill>
                  <a:srgbClr val="0000CC"/>
                </a:solidFill>
              </a:rPr>
              <a:t> SPP-C модуль BK3432 </a:t>
            </a:r>
            <a:endParaRPr lang="ru-RU" dirty="0">
              <a:solidFill>
                <a:srgbClr val="0000CC"/>
              </a:solidFill>
              <a:effectLst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9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  <p:pic>
        <p:nvPicPr>
          <p:cNvPr id="7" name="Рисунок 6" descr="https://roboshop.spb.ru/image/cache/catalog/demo/product/BK3231-module-800x800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0" t="25368" r="9100" b="19465"/>
          <a:stretch/>
        </p:blipFill>
        <p:spPr bwMode="auto">
          <a:xfrm>
            <a:off x="2671763" y="1657350"/>
            <a:ext cx="4201160" cy="21631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88045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927498"/>
            <a:ext cx="8229600" cy="71794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rgbClr val="0000CC"/>
                </a:solidFill>
              </a:rPr>
              <a:t>Датчик влажности почвы YL-69 с компаратором LM393 TZT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  <p:pic>
        <p:nvPicPr>
          <p:cNvPr id="7" name="Рисунок 6" descr="https://smdx.ru/uploads/product/100/131/soil-moisture-sensor-01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" t="9762" r="6464" b="8220"/>
          <a:stretch/>
        </p:blipFill>
        <p:spPr bwMode="auto">
          <a:xfrm>
            <a:off x="2528887" y="1875472"/>
            <a:ext cx="3857625" cy="28965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49856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l="20565" t="17952" r="22169" b="29282"/>
          <a:stretch/>
        </p:blipFill>
        <p:spPr bwMode="auto">
          <a:xfrm>
            <a:off x="0" y="0"/>
            <a:ext cx="5072063" cy="5029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 descr="SPP-C bluetooth | Амперка / Форум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" t="4577" r="2882" b="1802"/>
          <a:stretch/>
        </p:blipFill>
        <p:spPr bwMode="auto">
          <a:xfrm>
            <a:off x="6100762" y="3343176"/>
            <a:ext cx="2343150" cy="17716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 descr="Ардуино - датчик влажности почвы или протечки / Arduino / stD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0"/>
            <a:ext cx="3771900" cy="3000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417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t="-219" r="37320" b="18777"/>
          <a:stretch/>
        </p:blipFill>
        <p:spPr bwMode="auto">
          <a:xfrm>
            <a:off x="0" y="0"/>
            <a:ext cx="9143999" cy="514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72413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  <p:pic>
        <p:nvPicPr>
          <p:cNvPr id="8" name="Рисунок 7"/>
          <p:cNvPicPr/>
          <p:nvPr/>
        </p:nvPicPr>
        <p:blipFill rotWithShape="1">
          <a:blip r:embed="rId2"/>
          <a:srcRect r="58623" b="33884"/>
          <a:stretch/>
        </p:blipFill>
        <p:spPr bwMode="auto">
          <a:xfrm>
            <a:off x="2300287" y="1045269"/>
            <a:ext cx="5786437" cy="38982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96009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  <p:pic>
        <p:nvPicPr>
          <p:cNvPr id="7" name="Рисунок 6" descr="https://sun9-20.userapi.com/impg/WIag8t5fnakhk1iQZFIPHtXiczErW5cXqZ78gA/5yYk68aydOo.jpg?size=720x1600&amp;quality=96&amp;sign=21edc607009fc9ad2cb2fa8134666525&amp;type=album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1" b="21263"/>
          <a:stretch/>
        </p:blipFill>
        <p:spPr bwMode="auto">
          <a:xfrm>
            <a:off x="0" y="567690"/>
            <a:ext cx="4286250" cy="45758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3"/>
          <a:srcRect r="86713" b="60871"/>
          <a:stretch/>
        </p:blipFill>
        <p:spPr bwMode="auto">
          <a:xfrm>
            <a:off x="4286250" y="996315"/>
            <a:ext cx="2587096" cy="4147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04763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  <p:pic>
        <p:nvPicPr>
          <p:cNvPr id="7" name="Рисунок 6" descr="https://sun9-34.userapi.com/impg/Q8Gf-RQNkvD56xA06EAfqzzCtjjNmOQ9ahYpNQ/kdMgUmX8bxM.jpg?size=720x1600&amp;quality=96&amp;sign=6a4f781f260952a1f333653fd6c0d976&amp;type=album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14141" b="18437"/>
          <a:stretch/>
        </p:blipFill>
        <p:spPr bwMode="auto">
          <a:xfrm>
            <a:off x="0" y="571501"/>
            <a:ext cx="4386263" cy="4572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3"/>
          <a:srcRect r="86208" b="57725"/>
          <a:stretch/>
        </p:blipFill>
        <p:spPr bwMode="auto">
          <a:xfrm>
            <a:off x="4457700" y="921544"/>
            <a:ext cx="3114675" cy="42219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13166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00CC"/>
                </a:solidFill>
              </a:rPr>
              <a:t>Получение данных удаленным способом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l="20445" t="10072" r="26607" b="17027"/>
          <a:stretch/>
        </p:blipFill>
        <p:spPr bwMode="auto">
          <a:xfrm>
            <a:off x="2314257" y="1547813"/>
            <a:ext cx="4515485" cy="32178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5034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817" y="1868959"/>
            <a:ext cx="5965438" cy="1488969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/>
              <a:t>Датчик </a:t>
            </a:r>
            <a:r>
              <a:rPr lang="ru-RU" b="1" dirty="0"/>
              <a:t>протечки и влажности своими руками</a:t>
            </a:r>
            <a:r>
              <a:rPr lang="ru-RU" dirty="0"/>
              <a:t/>
            </a:r>
            <a:br>
              <a:rPr lang="ru-RU" dirty="0"/>
            </a:b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6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l="18348" t="10071" r="22047" b="8701"/>
          <a:stretch/>
        </p:blipFill>
        <p:spPr bwMode="auto">
          <a:xfrm>
            <a:off x="0" y="1"/>
            <a:ext cx="9144000" cy="49577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08186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l="25614" t="24087" r="24503" b="2556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16828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l="13793" t="14493" r="23285" b="8487"/>
          <a:stretch/>
        </p:blipFill>
        <p:spPr bwMode="auto">
          <a:xfrm>
            <a:off x="0" y="0"/>
            <a:ext cx="9143999" cy="514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6359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rgbClr val="0000CC"/>
                </a:solidFill>
              </a:rPr>
              <a:t>Вид того как должен работать </a:t>
            </a:r>
            <a:r>
              <a:rPr lang="en-US" dirty="0">
                <a:solidFill>
                  <a:srgbClr val="0000CC"/>
                </a:solidFill>
              </a:rPr>
              <a:t>Home Assistant</a:t>
            </a:r>
            <a:endParaRPr lang="ru-RU" dirty="0">
              <a:solidFill>
                <a:srgbClr val="0000CC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  <p:pic>
        <p:nvPicPr>
          <p:cNvPr id="8" name="Рисунок 7"/>
          <p:cNvPicPr/>
          <p:nvPr/>
        </p:nvPicPr>
        <p:blipFill rotWithShape="1">
          <a:blip r:embed="rId2"/>
          <a:srcRect l="123" t="9634" r="24509" b="4543"/>
          <a:stretch/>
        </p:blipFill>
        <p:spPr bwMode="auto">
          <a:xfrm>
            <a:off x="290512" y="1547813"/>
            <a:ext cx="8396288" cy="35956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42348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0000CC"/>
                </a:solidFill>
              </a:rPr>
              <a:t>Вид который удалось получить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t="3051" r="70446" b="83580"/>
          <a:stretch/>
        </p:blipFill>
        <p:spPr bwMode="auto">
          <a:xfrm>
            <a:off x="1697037" y="1840229"/>
            <a:ext cx="6632576" cy="23745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6638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598885"/>
            <a:ext cx="6586538" cy="929877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>
                <a:solidFill>
                  <a:srgbClr val="0000CC"/>
                </a:solidFill>
              </a:rPr>
              <a:t>Причины по которым на мой взгляд перестал работать </a:t>
            </a:r>
            <a:r>
              <a:rPr lang="en-US" sz="2400" dirty="0">
                <a:solidFill>
                  <a:srgbClr val="0000CC"/>
                </a:solidFill>
              </a:rPr>
              <a:t>Home Assistant </a:t>
            </a:r>
            <a:r>
              <a:rPr lang="ru-RU" sz="2400" dirty="0" smtClean="0">
                <a:solidFill>
                  <a:srgbClr val="0000CC"/>
                </a:solidFill>
              </a:rPr>
              <a:t> </a:t>
            </a:r>
            <a:endParaRPr lang="ru-RU" sz="2400" dirty="0">
              <a:solidFill>
                <a:srgbClr val="0000CC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  <p:sp>
        <p:nvSpPr>
          <p:cNvPr id="8" name="Объект 1"/>
          <p:cNvSpPr>
            <a:spLocks noGrp="1"/>
          </p:cNvSpPr>
          <p:nvPr>
            <p:ph sz="half" idx="1"/>
          </p:nvPr>
        </p:nvSpPr>
        <p:spPr>
          <a:xfrm>
            <a:off x="214312" y="1528762"/>
            <a:ext cx="8472487" cy="315753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Не верный код на платформе ( первая ошибка 404</a:t>
            </a:r>
            <a:r>
              <a:rPr lang="ru-RU" dirty="0" smtClean="0"/>
              <a:t>)</a:t>
            </a:r>
          </a:p>
          <a:p>
            <a:r>
              <a:rPr lang="ru-RU" dirty="0" smtClean="0"/>
              <a:t>Завершение работы не в правильном порядке (вторая  ошибки 404)</a:t>
            </a:r>
          </a:p>
          <a:p>
            <a:r>
              <a:rPr lang="ru-RU" dirty="0" smtClean="0"/>
              <a:t>Ошибки виртуальной машины ( даже с чистым журналом ошибок)</a:t>
            </a:r>
          </a:p>
          <a:p>
            <a:r>
              <a:rPr lang="ru-RU" dirty="0" smtClean="0"/>
              <a:t>Проблемы с самой платформой</a:t>
            </a:r>
          </a:p>
          <a:p>
            <a:r>
              <a:rPr lang="ru-RU" dirty="0" smtClean="0"/>
              <a:t>Проблемы с  </a:t>
            </a:r>
            <a:r>
              <a:rPr lang="en-US" dirty="0" smtClean="0"/>
              <a:t>Windows (</a:t>
            </a:r>
            <a:r>
              <a:rPr lang="ru-RU" dirty="0" smtClean="0"/>
              <a:t>рекомендуют </a:t>
            </a:r>
            <a:r>
              <a:rPr lang="en-US" dirty="0" smtClean="0"/>
              <a:t>Linux)</a:t>
            </a:r>
          </a:p>
          <a:p>
            <a:r>
              <a:rPr lang="ru-RU" dirty="0" smtClean="0"/>
              <a:t>Установка на отдельный диск, </a:t>
            </a:r>
            <a:r>
              <a:rPr lang="ru-RU" dirty="0" err="1" smtClean="0"/>
              <a:t>флешку</a:t>
            </a:r>
            <a:r>
              <a:rPr lang="ru-RU" dirty="0" smtClean="0"/>
              <a:t>  и </a:t>
            </a:r>
            <a:r>
              <a:rPr lang="ru-RU" dirty="0" err="1" smtClean="0"/>
              <a:t>тп</a:t>
            </a:r>
            <a:r>
              <a:rPr lang="ru-RU" dirty="0" smtClean="0"/>
              <a:t>.</a:t>
            </a:r>
          </a:p>
          <a:p>
            <a:r>
              <a:rPr lang="ru-RU" dirty="0" smtClean="0"/>
              <a:t>Думаю есть еще причины по которым это могло случиться)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2129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14363" y="2084786"/>
            <a:ext cx="8229600" cy="620315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0000CC"/>
                </a:solidFill>
              </a:rPr>
              <a:t>Как я решил проблему удаленного доступа</a:t>
            </a:r>
            <a:endParaRPr lang="ru-RU" dirty="0">
              <a:solidFill>
                <a:srgbClr val="0000CC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757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  <p:pic>
        <p:nvPicPr>
          <p:cNvPr id="7" name="Рисунок 6" descr="https://sun9-30.userapi.com/impg/o27027K57wnLAThnoriluAfluRc_tzskXr-cOw/pBWg0plj1FE.jpg?size=1600x720&amp;quality=96&amp;sign=b5c86fe57b9acc6eac89748c3fc3056c&amp;type=album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r="7132"/>
          <a:stretch/>
        </p:blipFill>
        <p:spPr bwMode="auto"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78165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  <p:pic>
        <p:nvPicPr>
          <p:cNvPr id="1026" name="Picture 2" descr="https://sun9-75.userapi.com/impg/CabkDeeu7csqMvNXhk7qfCB8xK32uAF8YkEgVQ/CwxmXChesC4.jpg?size=486x1080&amp;quality=96&amp;sign=e39c32a45c4be1660362835fa84027f0&amp;type=alb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5" b="60478"/>
          <a:stretch/>
        </p:blipFill>
        <p:spPr bwMode="auto">
          <a:xfrm>
            <a:off x="0" y="0"/>
            <a:ext cx="4572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un9-26.userapi.com/impg/wVL_lr_wdVyXOhQlxIo-U9FaqIL2CbqgxHthEw/axbbU6Yb6l4.jpg?size=720x1600&amp;quality=96&amp;sign=e6ec260ab5bd1e37f9003917387c7a05&amp;type=alb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97" b="33032"/>
          <a:stretch/>
        </p:blipFill>
        <p:spPr bwMode="auto">
          <a:xfrm>
            <a:off x="4572000" y="1187390"/>
            <a:ext cx="4447355" cy="384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053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half" idx="1"/>
          </p:nvPr>
        </p:nvSpPr>
        <p:spPr>
          <a:xfrm>
            <a:off x="1744978" y="1771650"/>
            <a:ext cx="7227572" cy="3186113"/>
          </a:xfrm>
        </p:spPr>
        <p:txBody>
          <a:bodyPr>
            <a:normAutofit/>
          </a:bodyPr>
          <a:lstStyle/>
          <a:p>
            <a:pPr marL="342900" lvl="1" indent="-342900">
              <a:buSzPct val="100000"/>
              <a:buBlip>
                <a:blip r:embed="rId2"/>
              </a:buBlip>
            </a:pPr>
            <a:r>
              <a:rPr lang="ru-RU" dirty="0" smtClean="0"/>
              <a:t>Был </a:t>
            </a:r>
            <a:r>
              <a:rPr lang="ru-RU" dirty="0"/>
              <a:t>сделан мини проект (задание)</a:t>
            </a:r>
            <a:endParaRPr lang="ru-RU" sz="1800" dirty="0"/>
          </a:p>
          <a:p>
            <a:pPr marL="342900" lvl="1" indent="-342900">
              <a:buSzPct val="100000"/>
              <a:buBlip>
                <a:blip r:embed="rId2"/>
              </a:buBlip>
            </a:pPr>
            <a:r>
              <a:rPr lang="ru-RU" dirty="0"/>
              <a:t>Организовано удаленное подключение к датчику через </a:t>
            </a:r>
            <a:r>
              <a:rPr lang="en-US" dirty="0" err="1"/>
              <a:t>AnyDesk</a:t>
            </a:r>
            <a:endParaRPr lang="ru-RU" sz="1800" dirty="0"/>
          </a:p>
          <a:p>
            <a:pPr marL="342900" lvl="1" indent="-342900">
              <a:buSzPct val="100000"/>
              <a:buBlip>
                <a:blip r:embed="rId2"/>
              </a:buBlip>
            </a:pPr>
            <a:r>
              <a:rPr lang="ru-RU" dirty="0"/>
              <a:t>Был создан датчик протечки и влажности на плате </a:t>
            </a:r>
            <a:r>
              <a:rPr lang="en-US" dirty="0"/>
              <a:t>Arduino </a:t>
            </a:r>
            <a:r>
              <a:rPr lang="en-US" dirty="0" err="1"/>
              <a:t>nano</a:t>
            </a:r>
            <a:r>
              <a:rPr lang="en-US" dirty="0"/>
              <a:t> V</a:t>
            </a:r>
            <a:r>
              <a:rPr lang="ru-RU" dirty="0"/>
              <a:t>3</a:t>
            </a:r>
            <a:endParaRPr lang="ru-RU" sz="1800" dirty="0"/>
          </a:p>
          <a:p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0000CC"/>
                </a:solidFill>
              </a:rPr>
              <a:t>Заключение</a:t>
            </a:r>
            <a:endParaRPr lang="ru-RU" dirty="0">
              <a:solidFill>
                <a:srgbClr val="0000CC"/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47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0100"/>
            <a:ext cx="8472488" cy="1128713"/>
          </a:xfrm>
        </p:spPr>
        <p:txBody>
          <a:bodyPr>
            <a:normAutofit/>
          </a:bodyPr>
          <a:lstStyle/>
          <a:p>
            <a:pPr lvl="0" algn="ctr"/>
            <a:r>
              <a:rPr lang="ru-RU" dirty="0">
                <a:solidFill>
                  <a:srgbClr val="0000CC"/>
                </a:solidFill>
              </a:rPr>
              <a:t>Варианты возможных реализаций постройки датчика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71688" y="2295010"/>
            <a:ext cx="6273934" cy="284849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0000CC"/>
                </a:solidFill>
              </a:rPr>
              <a:t>ESP </a:t>
            </a:r>
            <a:endParaRPr lang="ru-RU" b="1" dirty="0">
              <a:solidFill>
                <a:srgbClr val="0000CC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0000CC"/>
                </a:solidFill>
              </a:rPr>
              <a:t>Raspberry </a:t>
            </a:r>
            <a:r>
              <a:rPr lang="en-US" b="1" dirty="0">
                <a:solidFill>
                  <a:srgbClr val="0000CC"/>
                </a:solidFill>
              </a:rPr>
              <a:t>Pi</a:t>
            </a:r>
            <a:endParaRPr lang="ru-RU" b="1" dirty="0">
              <a:solidFill>
                <a:srgbClr val="0000CC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0000CC"/>
                </a:solidFill>
              </a:rPr>
              <a:t>Xiaomi</a:t>
            </a:r>
            <a:endParaRPr lang="ru-RU" b="1" dirty="0">
              <a:solidFill>
                <a:srgbClr val="0000CC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0000CC"/>
                </a:solidFill>
              </a:rPr>
              <a:t>Arduino </a:t>
            </a:r>
            <a:endParaRPr lang="ru-RU" b="1" dirty="0">
              <a:solidFill>
                <a:srgbClr val="0000CC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b="1" dirty="0" smtClean="0">
                <a:solidFill>
                  <a:srgbClr val="0000CC"/>
                </a:solidFill>
              </a:rPr>
              <a:t>Готовые </a:t>
            </a:r>
            <a:r>
              <a:rPr lang="ru-RU" b="1" dirty="0">
                <a:solidFill>
                  <a:srgbClr val="0000CC"/>
                </a:solidFill>
              </a:rPr>
              <a:t>решения различных компаний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0037"/>
            <a:ext cx="8229600" cy="620483"/>
          </a:xfrm>
        </p:spPr>
        <p:txBody>
          <a:bodyPr/>
          <a:lstStyle/>
          <a:p>
            <a:r>
              <a:rPr lang="ru-RU" dirty="0" smtClean="0"/>
              <a:t>Спасибо за внимание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2490643"/>
            <a:ext cx="8229600" cy="594122"/>
          </a:xfrm>
        </p:spPr>
        <p:txBody>
          <a:bodyPr/>
          <a:lstStyle/>
          <a:p>
            <a:r>
              <a:rPr lang="en-US" dirty="0" smtClean="0"/>
              <a:t>www.</a:t>
            </a:r>
            <a:r>
              <a:rPr lang="pl-PL" dirty="0" smtClean="0"/>
              <a:t>ifmo.ru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7498"/>
            <a:ext cx="8072438" cy="1172765"/>
          </a:xfrm>
        </p:spPr>
        <p:txBody>
          <a:bodyPr>
            <a:normAutofit/>
          </a:bodyPr>
          <a:lstStyle/>
          <a:p>
            <a:pPr lvl="0" algn="ctr"/>
            <a:r>
              <a:rPr lang="ru-RU" dirty="0">
                <a:solidFill>
                  <a:srgbClr val="0000CC"/>
                </a:solidFill>
              </a:rPr>
              <a:t>Критерии выбора платы, на которой будет строиться проект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2071688" y="2295010"/>
            <a:ext cx="6273934" cy="2848490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ru-RU" b="1" dirty="0">
                <a:solidFill>
                  <a:srgbClr val="0000CC"/>
                </a:solidFill>
              </a:rPr>
              <a:t>Небольшой размер</a:t>
            </a:r>
            <a:endParaRPr lang="ru-RU" sz="1800" b="1" dirty="0">
              <a:solidFill>
                <a:srgbClr val="0000CC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ru-RU" b="1" dirty="0">
                <a:solidFill>
                  <a:srgbClr val="0000CC"/>
                </a:solidFill>
              </a:rPr>
              <a:t>Функциональность</a:t>
            </a:r>
            <a:endParaRPr lang="ru-RU" sz="1800" b="1" dirty="0">
              <a:solidFill>
                <a:srgbClr val="0000CC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ru-RU" b="1" dirty="0">
                <a:solidFill>
                  <a:srgbClr val="0000CC"/>
                </a:solidFill>
              </a:rPr>
              <a:t>Кроссплатформенность</a:t>
            </a:r>
            <a:endParaRPr lang="ru-RU" sz="1800" b="1" dirty="0">
              <a:solidFill>
                <a:srgbClr val="0000CC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ru-RU" b="1" dirty="0">
                <a:solidFill>
                  <a:srgbClr val="0000CC"/>
                </a:solidFill>
              </a:rPr>
              <a:t>Удобство работы</a:t>
            </a:r>
            <a:endParaRPr lang="ru-RU" sz="1800" b="1" dirty="0">
              <a:solidFill>
                <a:srgbClr val="0000CC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ru-RU" b="1" dirty="0">
                <a:solidFill>
                  <a:srgbClr val="0000CC"/>
                </a:solidFill>
              </a:rPr>
              <a:t>Стоимость</a:t>
            </a:r>
            <a:endParaRPr lang="ru-RU" sz="1800" b="1" dirty="0">
              <a:solidFill>
                <a:srgbClr val="0000CC"/>
              </a:solidFill>
            </a:endParaRP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l="22533" t="18953" r="31179" b="2070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2121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half" idx="1"/>
          </p:nvPr>
        </p:nvSpPr>
        <p:spPr>
          <a:xfrm>
            <a:off x="1157288" y="1317024"/>
            <a:ext cx="7700961" cy="3126388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>
                <a:solidFill>
                  <a:srgbClr val="0000CC"/>
                </a:solidFill>
              </a:rPr>
              <a:t>Минусы:</a:t>
            </a:r>
          </a:p>
          <a:p>
            <a:pPr marL="457200" indent="-457200">
              <a:buAutoNum type="arabicPeriod"/>
            </a:pPr>
            <a:r>
              <a:rPr lang="ru-RU" b="1" dirty="0" smtClean="0">
                <a:solidFill>
                  <a:srgbClr val="0000CC"/>
                </a:solidFill>
              </a:rPr>
              <a:t>Покупка необходимых компонентов</a:t>
            </a:r>
          </a:p>
          <a:p>
            <a:pPr marL="457200" indent="-457200">
              <a:buAutoNum type="arabicPeriod"/>
            </a:pPr>
            <a:r>
              <a:rPr lang="ru-RU" b="1" dirty="0" smtClean="0">
                <a:solidFill>
                  <a:srgbClr val="0000CC"/>
                </a:solidFill>
              </a:rPr>
              <a:t>Библиотеки и скетчи</a:t>
            </a:r>
          </a:p>
          <a:p>
            <a:pPr marL="457200" indent="-457200">
              <a:buAutoNum type="arabicPeriod"/>
            </a:pPr>
            <a:r>
              <a:rPr lang="en-US" b="1" dirty="0">
                <a:solidFill>
                  <a:srgbClr val="0000CC"/>
                </a:solidFill>
              </a:rPr>
              <a:t>M</a:t>
            </a:r>
            <a:r>
              <a:rPr lang="en-US" b="1" dirty="0" smtClean="0">
                <a:solidFill>
                  <a:srgbClr val="0000CC"/>
                </a:solidFill>
              </a:rPr>
              <a:t>icro </a:t>
            </a:r>
            <a:r>
              <a:rPr lang="en-US" b="1" dirty="0">
                <a:solidFill>
                  <a:srgbClr val="0000CC"/>
                </a:solidFill>
              </a:rPr>
              <a:t>USB </a:t>
            </a:r>
            <a:r>
              <a:rPr lang="en-US" b="1" dirty="0" smtClean="0">
                <a:solidFill>
                  <a:srgbClr val="0000CC"/>
                </a:solidFill>
              </a:rPr>
              <a:t>B</a:t>
            </a:r>
          </a:p>
          <a:p>
            <a:pPr marL="457200" indent="-457200">
              <a:buAutoNum type="arabicPeriod"/>
            </a:pPr>
            <a:r>
              <a:rPr lang="ru-RU" b="1" dirty="0" smtClean="0">
                <a:solidFill>
                  <a:srgbClr val="0000CC"/>
                </a:solidFill>
              </a:rPr>
              <a:t>Большое потребление электроэнергии </a:t>
            </a:r>
          </a:p>
          <a:p>
            <a:pPr marL="457200" indent="-457200">
              <a:buAutoNum type="arabicPeriod"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742950"/>
            <a:ext cx="8229600" cy="1016987"/>
          </a:xfrm>
        </p:spPr>
        <p:txBody>
          <a:bodyPr>
            <a:normAutofit fontScale="90000"/>
          </a:bodyPr>
          <a:lstStyle/>
          <a:p>
            <a:pPr lvl="0" algn="ctr"/>
            <a:r>
              <a:rPr lang="ru-RU" dirty="0" smtClean="0">
                <a:solidFill>
                  <a:srgbClr val="0000CC"/>
                </a:solidFill>
              </a:rPr>
              <a:t>Сборка датчика протечки </a:t>
            </a:r>
            <a:r>
              <a:rPr lang="ru-RU" dirty="0">
                <a:solidFill>
                  <a:srgbClr val="0000CC"/>
                </a:solidFill>
              </a:rPr>
              <a:t>на </a:t>
            </a:r>
            <a:r>
              <a:rPr lang="en-US" dirty="0">
                <a:solidFill>
                  <a:srgbClr val="0000CC"/>
                </a:solidFill>
              </a:rPr>
              <a:t>Arduino Nano V</a:t>
            </a:r>
            <a:r>
              <a:rPr lang="ru-RU" dirty="0">
                <a:solidFill>
                  <a:srgbClr val="0000CC"/>
                </a:solidFill>
              </a:rPr>
              <a:t>3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80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half" idx="1"/>
          </p:nvPr>
        </p:nvSpPr>
        <p:spPr>
          <a:xfrm>
            <a:off x="1157288" y="1628774"/>
            <a:ext cx="7700961" cy="2814637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>
                <a:solidFill>
                  <a:srgbClr val="0000CC"/>
                </a:solidFill>
              </a:rPr>
              <a:t>Плюсы:</a:t>
            </a:r>
          </a:p>
          <a:p>
            <a:pPr marL="457200" indent="-457200">
              <a:buAutoNum type="arabicPeriod"/>
            </a:pPr>
            <a:r>
              <a:rPr lang="ru-RU" dirty="0" smtClean="0">
                <a:solidFill>
                  <a:srgbClr val="0000CC"/>
                </a:solidFill>
              </a:rPr>
              <a:t>Стоимость </a:t>
            </a:r>
          </a:p>
          <a:p>
            <a:pPr marL="457200" indent="-457200">
              <a:buAutoNum type="arabicPeriod"/>
            </a:pPr>
            <a:r>
              <a:rPr lang="ru-RU" dirty="0" smtClean="0">
                <a:solidFill>
                  <a:srgbClr val="0000CC"/>
                </a:solidFill>
              </a:rPr>
              <a:t>Понятные схемы подключения и </a:t>
            </a:r>
            <a:r>
              <a:rPr lang="ru-RU" dirty="0" err="1" smtClean="0">
                <a:solidFill>
                  <a:srgbClr val="0000CC"/>
                </a:solidFill>
              </a:rPr>
              <a:t>распиновка</a:t>
            </a:r>
            <a:r>
              <a:rPr lang="ru-RU" dirty="0" smtClean="0">
                <a:solidFill>
                  <a:srgbClr val="0000CC"/>
                </a:solidFill>
              </a:rPr>
              <a:t> плат</a:t>
            </a:r>
          </a:p>
          <a:p>
            <a:pPr marL="457200" indent="-457200">
              <a:buAutoNum type="arabicPeriod"/>
            </a:pPr>
            <a:r>
              <a:rPr lang="ru-RU" dirty="0" smtClean="0">
                <a:solidFill>
                  <a:srgbClr val="0000CC"/>
                </a:solidFill>
              </a:rPr>
              <a:t>Знание </a:t>
            </a:r>
            <a:r>
              <a:rPr lang="ru-RU" dirty="0" err="1" smtClean="0">
                <a:solidFill>
                  <a:srgbClr val="0000CC"/>
                </a:solidFill>
              </a:rPr>
              <a:t>схемотехники</a:t>
            </a:r>
            <a:r>
              <a:rPr lang="ru-RU" dirty="0" smtClean="0">
                <a:solidFill>
                  <a:srgbClr val="0000CC"/>
                </a:solidFill>
              </a:rPr>
              <a:t> начального уровня </a:t>
            </a:r>
          </a:p>
          <a:p>
            <a:pPr marL="457200" indent="-457200">
              <a:buAutoNum type="arabicPeriod"/>
            </a:pPr>
            <a:r>
              <a:rPr lang="ru-RU" dirty="0" smtClean="0">
                <a:solidFill>
                  <a:srgbClr val="0000CC"/>
                </a:solidFill>
              </a:rPr>
              <a:t>Маленький габариты всех компонентов</a:t>
            </a:r>
          </a:p>
          <a:p>
            <a:pPr marL="457200" indent="-457200">
              <a:buAutoNum type="arabicPeriod"/>
            </a:pPr>
            <a:r>
              <a:rPr lang="ru-RU" dirty="0" smtClean="0">
                <a:solidFill>
                  <a:srgbClr val="0000CC"/>
                </a:solidFill>
              </a:rPr>
              <a:t>Кроссплатформенность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742950"/>
            <a:ext cx="8229600" cy="1016987"/>
          </a:xfrm>
        </p:spPr>
        <p:txBody>
          <a:bodyPr>
            <a:normAutofit fontScale="90000"/>
          </a:bodyPr>
          <a:lstStyle/>
          <a:p>
            <a:pPr lvl="0" algn="ctr"/>
            <a:r>
              <a:rPr lang="ru-RU" dirty="0" smtClean="0">
                <a:solidFill>
                  <a:srgbClr val="0000CC"/>
                </a:solidFill>
              </a:rPr>
              <a:t>Сборка датчика протечки </a:t>
            </a:r>
            <a:r>
              <a:rPr lang="ru-RU" dirty="0">
                <a:solidFill>
                  <a:srgbClr val="0000CC"/>
                </a:solidFill>
              </a:rPr>
              <a:t>на </a:t>
            </a:r>
            <a:r>
              <a:rPr lang="en-US" dirty="0">
                <a:solidFill>
                  <a:srgbClr val="0000CC"/>
                </a:solidFill>
              </a:rPr>
              <a:t>Arduino Nano V</a:t>
            </a:r>
            <a:r>
              <a:rPr lang="ru-RU" dirty="0" smtClean="0">
                <a:solidFill>
                  <a:srgbClr val="0000CC"/>
                </a:solidFill>
              </a:rPr>
              <a:t>3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  <p:pic>
        <p:nvPicPr>
          <p:cNvPr id="7" name="Рисунок 6" descr="Закон Ома для участка цепи » Школа для электрика: электротехника и  электроника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175" y="3351530"/>
            <a:ext cx="1901825" cy="17919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utoShape 2" descr="Масонские книги - ReadRa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836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half" idx="1"/>
          </p:nvPr>
        </p:nvSpPr>
        <p:spPr>
          <a:xfrm>
            <a:off x="1771651" y="1557338"/>
            <a:ext cx="6400800" cy="3419669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solidFill>
                  <a:srgbClr val="0000CC"/>
                </a:solidFill>
              </a:rPr>
              <a:t>Технические характеристики </a:t>
            </a:r>
            <a:r>
              <a:rPr lang="ru-RU" dirty="0" err="1">
                <a:solidFill>
                  <a:srgbClr val="0000CC"/>
                </a:solidFill>
              </a:rPr>
              <a:t>Arduino</a:t>
            </a:r>
            <a:r>
              <a:rPr lang="ru-RU" dirty="0">
                <a:solidFill>
                  <a:srgbClr val="0000CC"/>
                </a:solidFill>
              </a:rPr>
              <a:t> </a:t>
            </a:r>
            <a:r>
              <a:rPr lang="ru-RU" dirty="0" err="1">
                <a:solidFill>
                  <a:srgbClr val="0000CC"/>
                </a:solidFill>
              </a:rPr>
              <a:t>Nano</a:t>
            </a:r>
            <a:r>
              <a:rPr lang="ru-RU" dirty="0">
                <a:solidFill>
                  <a:srgbClr val="0000CC"/>
                </a:solidFill>
              </a:rPr>
              <a:t>:</a:t>
            </a:r>
          </a:p>
          <a:p>
            <a:pPr lvl="0"/>
            <a:r>
              <a:rPr lang="ru-RU" dirty="0">
                <a:solidFill>
                  <a:srgbClr val="0000CC"/>
                </a:solidFill>
              </a:rPr>
              <a:t>Напряжение питания 5В;</a:t>
            </a:r>
          </a:p>
          <a:p>
            <a:pPr lvl="0"/>
            <a:r>
              <a:rPr lang="ru-RU" dirty="0">
                <a:solidFill>
                  <a:srgbClr val="0000CC"/>
                </a:solidFill>
              </a:rPr>
              <a:t>Входное питание 7-12В (рекомендованное);</a:t>
            </a:r>
          </a:p>
          <a:p>
            <a:pPr lvl="0"/>
            <a:r>
              <a:rPr lang="ru-RU" dirty="0">
                <a:solidFill>
                  <a:srgbClr val="0000CC"/>
                </a:solidFill>
              </a:rPr>
              <a:t>Количество цифровых </a:t>
            </a:r>
            <a:r>
              <a:rPr lang="ru-RU" dirty="0" err="1">
                <a:solidFill>
                  <a:srgbClr val="0000CC"/>
                </a:solidFill>
              </a:rPr>
              <a:t>пинов</a:t>
            </a:r>
            <a:r>
              <a:rPr lang="ru-RU" dirty="0">
                <a:solidFill>
                  <a:srgbClr val="0000CC"/>
                </a:solidFill>
              </a:rPr>
              <a:t> – 14, из них 6 могут использоваться в качестве выходов ШИМ;</a:t>
            </a:r>
          </a:p>
          <a:p>
            <a:pPr lvl="0"/>
            <a:r>
              <a:rPr lang="ru-RU" dirty="0">
                <a:solidFill>
                  <a:srgbClr val="0000CC"/>
                </a:solidFill>
              </a:rPr>
              <a:t>8 аналоговых входов;</a:t>
            </a:r>
          </a:p>
          <a:p>
            <a:pPr lvl="0"/>
            <a:r>
              <a:rPr lang="ru-RU" dirty="0">
                <a:solidFill>
                  <a:srgbClr val="0000CC"/>
                </a:solidFill>
              </a:rPr>
              <a:t>Максимальный ток цифрового выхода 40 мА;</a:t>
            </a:r>
          </a:p>
          <a:p>
            <a:pPr lvl="0"/>
            <a:r>
              <a:rPr lang="ru-RU" dirty="0">
                <a:solidFill>
                  <a:srgbClr val="0000CC"/>
                </a:solidFill>
              </a:rPr>
              <a:t>Флэш- память 16 Кб или 32 Кб, в зависимости от чипа;</a:t>
            </a:r>
          </a:p>
          <a:p>
            <a:pPr lvl="0"/>
            <a:r>
              <a:rPr lang="ru-RU" dirty="0">
                <a:solidFill>
                  <a:srgbClr val="0000CC"/>
                </a:solidFill>
              </a:rPr>
              <a:t>ОЗУ 1 Кб или 2 Кб, в зависимости от чипа;</a:t>
            </a:r>
          </a:p>
          <a:p>
            <a:pPr lvl="0"/>
            <a:r>
              <a:rPr lang="ru-RU" dirty="0">
                <a:solidFill>
                  <a:srgbClr val="0000CC"/>
                </a:solidFill>
              </a:rPr>
              <a:t>EEPROM 512 байт или 1 Кб;</a:t>
            </a:r>
          </a:p>
          <a:p>
            <a:pPr lvl="0"/>
            <a:r>
              <a:rPr lang="ru-RU" dirty="0">
                <a:solidFill>
                  <a:srgbClr val="0000CC"/>
                </a:solidFill>
              </a:rPr>
              <a:t>Частота 16 МГц;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785814"/>
            <a:ext cx="8229600" cy="974124"/>
          </a:xfrm>
        </p:spPr>
        <p:txBody>
          <a:bodyPr>
            <a:normAutofit fontScale="90000"/>
          </a:bodyPr>
          <a:lstStyle/>
          <a:p>
            <a:pPr lvl="0" algn="ctr"/>
            <a:r>
              <a:rPr lang="ru-RU" dirty="0">
                <a:solidFill>
                  <a:srgbClr val="0000CC"/>
                </a:solidFill>
              </a:rPr>
              <a:t>Функционал купленных модулей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81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  <p:pic>
        <p:nvPicPr>
          <p:cNvPr id="7" name="Рисунок 6" descr="https://arduinomaster.ru/wp-content/uploads/2018/01/nano1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" t="2200" r="2334" b="4051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7825654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5304</TotalTime>
  <Words>471</Words>
  <Application>Microsoft Office PowerPoint</Application>
  <PresentationFormat>Экран (16:9)</PresentationFormat>
  <Paragraphs>96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30</vt:i4>
      </vt:variant>
    </vt:vector>
  </HeadingPairs>
  <TitlesOfParts>
    <vt:vector size="35" baseType="lpstr">
      <vt:lpstr>Arial</vt:lpstr>
      <vt:lpstr>Calibri</vt:lpstr>
      <vt:lpstr>Times New Roman</vt:lpstr>
      <vt:lpstr>Cover</vt:lpstr>
      <vt:lpstr>1_Cover</vt:lpstr>
      <vt:lpstr>Датчик протечки и влажности</vt:lpstr>
      <vt:lpstr>Датчик протечки и влажности своими руками </vt:lpstr>
      <vt:lpstr>Варианты возможных реализаций постройки датчика</vt:lpstr>
      <vt:lpstr>Критерии выбора платы, на которой будет строиться проект</vt:lpstr>
      <vt:lpstr>Презентация PowerPoint</vt:lpstr>
      <vt:lpstr>Сборка датчика протечки на Arduino Nano V3 </vt:lpstr>
      <vt:lpstr>Сборка датчика протечки на Arduino Nano V3 </vt:lpstr>
      <vt:lpstr>Функционал купленных модулей  </vt:lpstr>
      <vt:lpstr>Презентация PowerPoint</vt:lpstr>
      <vt:lpstr>Презентация PowerPoint</vt:lpstr>
      <vt:lpstr>Bluetooth SPP-C модуль BK3432 </vt:lpstr>
      <vt:lpstr>Презентация PowerPoint</vt:lpstr>
      <vt:lpstr>Датчик влажности почвы YL-69 с компаратором LM393 TZT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данных удаленным способом</vt:lpstr>
      <vt:lpstr>Презентация PowerPoint</vt:lpstr>
      <vt:lpstr>Презентация PowerPoint</vt:lpstr>
      <vt:lpstr>Презентация PowerPoint</vt:lpstr>
      <vt:lpstr>Вид того как должен работать Home Assistant</vt:lpstr>
      <vt:lpstr>Вид который удалось получить</vt:lpstr>
      <vt:lpstr>Причины по которым на мой взгляд перестал работать Home Assistant  </vt:lpstr>
      <vt:lpstr>Как я решил проблему удаленного доступа</vt:lpstr>
      <vt:lpstr>Презентация PowerPoint</vt:lpstr>
      <vt:lpstr>Презентация PowerPoint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Sergey</cp:lastModifiedBy>
  <cp:revision>60</cp:revision>
  <dcterms:created xsi:type="dcterms:W3CDTF">2014-06-27T12:30:22Z</dcterms:created>
  <dcterms:modified xsi:type="dcterms:W3CDTF">2021-04-13T23:10:51Z</dcterms:modified>
</cp:coreProperties>
</file>